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76" r:id="rId8"/>
    <p:sldId id="262" r:id="rId9"/>
    <p:sldId id="278" r:id="rId10"/>
    <p:sldId id="264" r:id="rId11"/>
    <p:sldId id="265" r:id="rId12"/>
    <p:sldId id="263"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2" y="-6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E2491-3708-4D33-8A22-67D7858F2E78}" type="datetimeFigureOut">
              <a:rPr lang="en-US" smtClean="0"/>
              <a:pPr/>
              <a:t>9/30/2013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DCC22-ACE6-4675-AEB2-24B3EDF88DD8}" type="slidenum">
              <a:rPr lang="en-US" smtClean="0"/>
              <a:pPr/>
              <a:t>‹#›</a:t>
            </a:fld>
            <a:endParaRPr lang="en-US"/>
          </a:p>
        </p:txBody>
      </p:sp>
    </p:spTree>
    <p:extLst>
      <p:ext uri="{BB962C8B-B14F-4D97-AF65-F5344CB8AC3E}">
        <p14:creationId xmlns:p14="http://schemas.microsoft.com/office/powerpoint/2010/main" val="132166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http://www.teacherweb.com/VA/ThurgoodMarshallElementarySchool/MrsStamp/  </a:t>
            </a:r>
            <a:endParaRPr lang="en-US" dirty="0"/>
          </a:p>
        </p:txBody>
      </p:sp>
      <p:sp>
        <p:nvSpPr>
          <p:cNvPr id="4" name="Slide Number Placeholder 3"/>
          <p:cNvSpPr>
            <a:spLocks noGrp="1"/>
          </p:cNvSpPr>
          <p:nvPr>
            <p:ph type="sldNum" sz="quarter" idx="10"/>
          </p:nvPr>
        </p:nvSpPr>
        <p:spPr/>
        <p:txBody>
          <a:bodyPr/>
          <a:lstStyle/>
          <a:p>
            <a:fld id="{F40DCC22-ACE6-4675-AEB2-24B3EDF88DD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A9DAB9-9A4B-4E9C-851A-D639724A7059}"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9DAB9-9A4B-4E9C-851A-D639724A7059}"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9DAB9-9A4B-4E9C-851A-D639724A7059}"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9DAB9-9A4B-4E9C-851A-D639724A7059}"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9DAB9-9A4B-4E9C-851A-D639724A7059}"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9DAB9-9A4B-4E9C-851A-D639724A7059}" type="datetimeFigureOut">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9DAB9-9A4B-4E9C-851A-D639724A7059}" type="datetimeFigureOut">
              <a:rPr lang="en-US" smtClean="0"/>
              <a:pPr/>
              <a:t>9/30/2013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9DAB9-9A4B-4E9C-851A-D639724A7059}" type="datetimeFigureOut">
              <a:rPr lang="en-US" smtClean="0"/>
              <a:pPr/>
              <a:t>9/30/2013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9DAB9-9A4B-4E9C-851A-D639724A7059}" type="datetimeFigureOut">
              <a:rPr lang="en-US" smtClean="0"/>
              <a:pPr/>
              <a:t>9/30/2013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9DAB9-9A4B-4E9C-851A-D639724A7059}" type="datetimeFigureOut">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9DAB9-9A4B-4E9C-851A-D639724A7059}" type="datetimeFigureOut">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8FCBD-56BF-409E-91B2-DF9455C66F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9DAB9-9A4B-4E9C-851A-D639724A7059}" type="datetimeFigureOut">
              <a:rPr lang="en-US" smtClean="0"/>
              <a:pPr/>
              <a:t>9/30/2013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8FCBD-56BF-409E-91B2-DF9455C66F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4844" t="14583" r="12500" b="12500"/>
          <a:stretch>
            <a:fillRect/>
          </a:stretch>
        </p:blipFill>
        <p:spPr bwMode="auto">
          <a:xfrm>
            <a:off x="609600" y="228600"/>
            <a:ext cx="8229600" cy="6194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4844" t="14583" r="11719" b="12500"/>
          <a:stretch>
            <a:fillRect/>
          </a:stretch>
        </p:blipFill>
        <p:spPr bwMode="auto">
          <a:xfrm>
            <a:off x="526869" y="381000"/>
            <a:ext cx="8312331" cy="6190034"/>
          </a:xfrm>
          <a:prstGeom prst="rect">
            <a:avLst/>
          </a:prstGeom>
          <a:noFill/>
          <a:ln w="9525">
            <a:noFill/>
            <a:miter lim="800000"/>
            <a:headEnd/>
            <a:tailEnd/>
          </a:ln>
          <a:effectLst/>
        </p:spPr>
      </p:pic>
      <p:sp>
        <p:nvSpPr>
          <p:cNvPr id="3" name="TextBox 2"/>
          <p:cNvSpPr txBox="1"/>
          <p:nvPr/>
        </p:nvSpPr>
        <p:spPr>
          <a:xfrm>
            <a:off x="838200" y="3810000"/>
            <a:ext cx="3505200" cy="369332"/>
          </a:xfrm>
          <a:prstGeom prst="rect">
            <a:avLst/>
          </a:prstGeom>
          <a:solidFill>
            <a:schemeClr val="bg1"/>
          </a:solidFill>
        </p:spPr>
        <p:txBody>
          <a:bodyPr wrap="square" rtlCol="0">
            <a:spAutoFit/>
          </a:bodyPr>
          <a:lstStyle/>
          <a:p>
            <a:endParaRPr lang="en-US" dirty="0"/>
          </a:p>
        </p:txBody>
      </p:sp>
      <p:sp>
        <p:nvSpPr>
          <p:cNvPr id="4" name="Rectangle 3"/>
          <p:cNvSpPr/>
          <p:nvPr/>
        </p:nvSpPr>
        <p:spPr>
          <a:xfrm>
            <a:off x="762000" y="3657600"/>
            <a:ext cx="3581400" cy="289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dirty="0">
                <a:solidFill>
                  <a:schemeClr val="tx1"/>
                </a:solidFill>
                <a:latin typeface="Beesknees ITC" charset="0"/>
                <a:cs typeface="Arial" pitchFamily="34" charset="0"/>
              </a:rPr>
              <a:t>SUPER SENTENCES  </a:t>
            </a:r>
            <a:endParaRPr lang="en-US" dirty="0" smtClean="0">
              <a:solidFill>
                <a:schemeClr val="tx1"/>
              </a:solidFill>
              <a:latin typeface="Beesknees ITC" charset="0"/>
              <a:cs typeface="Arial" pitchFamily="34" charset="0"/>
            </a:endParaRPr>
          </a:p>
          <a:p>
            <a:r>
              <a:rPr lang="en-US" dirty="0">
                <a:solidFill>
                  <a:schemeClr val="tx1"/>
                </a:solidFill>
              </a:rPr>
              <a:t>Write 8 to 10 sentences, using each spelling word and plenty of big rich verbs and adjectives.  First, think of just a simple sentence, and then transform it into a </a:t>
            </a:r>
            <a:r>
              <a:rPr lang="en-US" dirty="0" smtClean="0">
                <a:solidFill>
                  <a:schemeClr val="tx1"/>
                </a:solidFill>
              </a:rPr>
              <a:t>SUPERSENTENCE</a:t>
            </a:r>
            <a:r>
              <a:rPr lang="en-US" dirty="0">
                <a:solidFill>
                  <a:schemeClr val="tx1"/>
                </a:solidFill>
              </a:rPr>
              <a:t>!</a:t>
            </a:r>
          </a:p>
          <a:p>
            <a:r>
              <a:rPr lang="en-US" dirty="0">
                <a:solidFill>
                  <a:schemeClr val="tx1"/>
                </a:solidFill>
              </a:rPr>
              <a:t>You may use your thesauruses.</a:t>
            </a:r>
          </a:p>
          <a:p>
            <a:pPr algn="ctr" fontAlgn="base">
              <a:spcBef>
                <a:spcPct val="0"/>
              </a:spcBef>
              <a:spcAft>
                <a:spcPct val="0"/>
              </a:spcAft>
            </a:pPr>
            <a:r>
              <a:rPr lang="en-US" sz="1400" dirty="0">
                <a:solidFill>
                  <a:schemeClr val="tx1"/>
                </a:solidFill>
              </a:rPr>
              <a:t>Ex. </a:t>
            </a:r>
            <a:r>
              <a:rPr lang="en-US" sz="1400" b="1" dirty="0">
                <a:solidFill>
                  <a:schemeClr val="tx1"/>
                </a:solidFill>
              </a:rPr>
              <a:t>The guy stole the diamond. Turns into-- The undoubtedly suspicious male was the thief of the remarkably stunning precious gemstone.</a:t>
            </a:r>
            <a:endParaRPr lang="en-US" sz="1400" dirty="0">
              <a:solidFill>
                <a:schemeClr val="tx1"/>
              </a:solidFill>
            </a:endParaRPr>
          </a:p>
          <a:p>
            <a:pPr lvl="0" algn="ctr" fontAlgn="base">
              <a:spcBef>
                <a:spcPct val="0"/>
              </a:spcBef>
              <a:spcAft>
                <a:spcPct val="0"/>
              </a:spcAft>
            </a:pPr>
            <a:r>
              <a:rPr lang="en-US" sz="1400" dirty="0" smtClean="0">
                <a:solidFill>
                  <a:schemeClr val="tx1"/>
                </a:solidFill>
                <a:latin typeface="Beesknees ITC" charset="0"/>
                <a:cs typeface="Arial" pitchFamily="34" charset="0"/>
              </a:rPr>
              <a:t>   </a:t>
            </a:r>
            <a:endParaRPr lang="en-US" sz="1200" dirty="0">
              <a:solidFill>
                <a:schemeClr val="tx1"/>
              </a:solidFill>
              <a:latin typeface="Beesknees ITC" charset="0"/>
              <a:cs typeface="Arial"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577" y="3733800"/>
            <a:ext cx="581025" cy="46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14063" t="15625" r="12500" b="11458"/>
          <a:stretch>
            <a:fillRect/>
          </a:stretch>
        </p:blipFill>
        <p:spPr bwMode="auto">
          <a:xfrm>
            <a:off x="381000" y="152400"/>
            <a:ext cx="8567057" cy="6379723"/>
          </a:xfrm>
          <a:prstGeom prst="rect">
            <a:avLst/>
          </a:prstGeom>
          <a:noFill/>
          <a:ln w="9525">
            <a:noFill/>
            <a:miter lim="800000"/>
            <a:headEnd/>
            <a:tailEnd/>
          </a:ln>
          <a:effectLst/>
        </p:spPr>
      </p:pic>
      <p:sp>
        <p:nvSpPr>
          <p:cNvPr id="3" name="TextBox 2"/>
          <p:cNvSpPr txBox="1"/>
          <p:nvPr/>
        </p:nvSpPr>
        <p:spPr>
          <a:xfrm>
            <a:off x="4953000" y="2209800"/>
            <a:ext cx="3657600" cy="369332"/>
          </a:xfrm>
          <a:prstGeom prst="rect">
            <a:avLst/>
          </a:prstGeom>
          <a:noFill/>
        </p:spPr>
        <p:txBody>
          <a:bodyPr wrap="square" rtlCol="0">
            <a:spAutoFit/>
          </a:bodyPr>
          <a:lstStyle/>
          <a:p>
            <a:r>
              <a:rPr lang="en-US" dirty="0" smtClean="0"/>
              <a:t>Have Mom or Dad Sign your paper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3281" t="15625" r="12500" b="11458"/>
          <a:stretch>
            <a:fillRect/>
          </a:stretch>
        </p:blipFill>
        <p:spPr bwMode="auto">
          <a:xfrm>
            <a:off x="381000" y="228600"/>
            <a:ext cx="8273143" cy="6096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14063" t="15625" r="12500" b="11458"/>
          <a:stretch>
            <a:fillRect/>
          </a:stretch>
        </p:blipFill>
        <p:spPr bwMode="auto">
          <a:xfrm>
            <a:off x="457200" y="304800"/>
            <a:ext cx="8390708" cy="6248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13281" t="13542" r="12500" b="12500"/>
          <a:stretch>
            <a:fillRect/>
          </a:stretch>
        </p:blipFill>
        <p:spPr bwMode="auto">
          <a:xfrm>
            <a:off x="428223" y="304800"/>
            <a:ext cx="8258577" cy="6172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14063" t="15625" r="13281" b="11458"/>
          <a:stretch>
            <a:fillRect/>
          </a:stretch>
        </p:blipFill>
        <p:spPr bwMode="auto">
          <a:xfrm>
            <a:off x="381000" y="228600"/>
            <a:ext cx="8301446"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14063" t="13542" r="14062" b="13542"/>
          <a:stretch>
            <a:fillRect/>
          </a:stretch>
        </p:blipFill>
        <p:spPr bwMode="auto">
          <a:xfrm>
            <a:off x="457200" y="228600"/>
            <a:ext cx="8153400" cy="62036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14063" t="14583" r="13281" b="12500"/>
          <a:stretch>
            <a:fillRect/>
          </a:stretch>
        </p:blipFill>
        <p:spPr bwMode="auto">
          <a:xfrm>
            <a:off x="381000" y="0"/>
            <a:ext cx="8556171" cy="64401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13281" t="15625" r="12500" b="11458"/>
          <a:stretch>
            <a:fillRect/>
          </a:stretch>
        </p:blipFill>
        <p:spPr bwMode="auto">
          <a:xfrm>
            <a:off x="381000" y="304799"/>
            <a:ext cx="8474529" cy="6244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12500" t="15625" r="13281" b="10417"/>
          <a:stretch>
            <a:fillRect/>
          </a:stretch>
        </p:blipFill>
        <p:spPr bwMode="auto">
          <a:xfrm>
            <a:off x="304800" y="228600"/>
            <a:ext cx="8613820" cy="64376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5625" t="14583" r="10938" b="12500"/>
          <a:stretch>
            <a:fillRect/>
          </a:stretch>
        </p:blipFill>
        <p:spPr bwMode="auto">
          <a:xfrm>
            <a:off x="457200" y="304800"/>
            <a:ext cx="8305800" cy="6185170"/>
          </a:xfrm>
          <a:prstGeom prst="rect">
            <a:avLst/>
          </a:prstGeom>
          <a:noFill/>
          <a:ln w="9525">
            <a:noFill/>
            <a:miter lim="800000"/>
            <a:headEnd/>
            <a:tailEnd/>
          </a:ln>
          <a:effectLst/>
        </p:spPr>
      </p:pic>
      <p:sp>
        <p:nvSpPr>
          <p:cNvPr id="5" name="TextBox 4"/>
          <p:cNvSpPr txBox="1"/>
          <p:nvPr/>
        </p:nvSpPr>
        <p:spPr>
          <a:xfrm>
            <a:off x="762000" y="4419600"/>
            <a:ext cx="3657600" cy="1938992"/>
          </a:xfrm>
          <a:prstGeom prst="rect">
            <a:avLst/>
          </a:prstGeom>
          <a:solidFill>
            <a:schemeClr val="bg1"/>
          </a:solidFill>
        </p:spPr>
        <p:txBody>
          <a:bodyPr wrap="square" rtlCol="0">
            <a:spAutoFit/>
          </a:bodyPr>
          <a:lstStyle/>
          <a:p>
            <a:r>
              <a:rPr lang="en-US" sz="2000" dirty="0" smtClean="0"/>
              <a:t>     First make 3 columns on your paper.  In the 1</a:t>
            </a:r>
            <a:r>
              <a:rPr lang="en-US" sz="2000" baseline="30000" dirty="0" smtClean="0"/>
              <a:t>st</a:t>
            </a:r>
            <a:r>
              <a:rPr lang="en-US" sz="2000" dirty="0" smtClean="0"/>
              <a:t> one write your spelling words in a list. In the 2</a:t>
            </a:r>
            <a:r>
              <a:rPr lang="en-US" sz="2000" baseline="30000" dirty="0" smtClean="0"/>
              <a:t>nd</a:t>
            </a:r>
            <a:r>
              <a:rPr lang="en-US" sz="2000" dirty="0" smtClean="0"/>
              <a:t> write them in ABC order and in the 3</a:t>
            </a:r>
            <a:r>
              <a:rPr lang="en-US" sz="2000" baseline="30000" dirty="0" smtClean="0"/>
              <a:t>rd</a:t>
            </a:r>
            <a:r>
              <a:rPr lang="en-US" sz="2000" dirty="0" smtClean="0"/>
              <a:t>  write them in reverse ABC order.</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4844" t="13542" r="11719" b="12500"/>
          <a:stretch>
            <a:fillRect/>
          </a:stretch>
        </p:blipFill>
        <p:spPr bwMode="auto">
          <a:xfrm>
            <a:off x="457200" y="152400"/>
            <a:ext cx="8458200" cy="6388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5625" t="14583" r="10938" b="8333"/>
          <a:stretch>
            <a:fillRect/>
          </a:stretch>
        </p:blipFill>
        <p:spPr bwMode="auto">
          <a:xfrm>
            <a:off x="533400" y="228600"/>
            <a:ext cx="8229600" cy="647862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4844" t="14583" r="10937" b="8333"/>
          <a:stretch>
            <a:fillRect/>
          </a:stretch>
        </p:blipFill>
        <p:spPr bwMode="auto">
          <a:xfrm>
            <a:off x="457200" y="304800"/>
            <a:ext cx="8412892" cy="6553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3281" t="14583" r="11719" b="11917"/>
          <a:stretch>
            <a:fillRect/>
          </a:stretch>
        </p:blipFill>
        <p:spPr bwMode="auto">
          <a:xfrm>
            <a:off x="304800" y="303212"/>
            <a:ext cx="8503508" cy="624998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4063" t="15625" r="13281" b="11458"/>
          <a:stretch>
            <a:fillRect/>
          </a:stretch>
        </p:blipFill>
        <p:spPr bwMode="auto">
          <a:xfrm>
            <a:off x="533400" y="228600"/>
            <a:ext cx="8200209" cy="6172200"/>
          </a:xfrm>
          <a:prstGeom prst="rect">
            <a:avLst/>
          </a:prstGeom>
          <a:noFill/>
          <a:ln w="9525">
            <a:noFill/>
            <a:miter lim="800000"/>
            <a:headEnd/>
            <a:tailEnd/>
          </a:ln>
          <a:effectLst/>
        </p:spPr>
      </p:pic>
      <p:sp>
        <p:nvSpPr>
          <p:cNvPr id="3" name="TextBox 2"/>
          <p:cNvSpPr txBox="1"/>
          <p:nvPr/>
        </p:nvSpPr>
        <p:spPr>
          <a:xfrm>
            <a:off x="762000" y="4800600"/>
            <a:ext cx="3733800" cy="1200329"/>
          </a:xfrm>
          <a:prstGeom prst="rect">
            <a:avLst/>
          </a:prstGeom>
          <a:solidFill>
            <a:schemeClr val="bg1"/>
          </a:solidFill>
        </p:spPr>
        <p:txBody>
          <a:bodyPr wrap="square" rtlCol="0">
            <a:spAutoFit/>
          </a:bodyPr>
          <a:lstStyle/>
          <a:p>
            <a:r>
              <a:rPr lang="en-US" sz="2400" dirty="0" smtClean="0"/>
              <a:t>Write a TV Commercial or Newspaper Ad using all of your spelling words. </a:t>
            </a:r>
            <a:endParaRPr lang="en-US" sz="2400" dirty="0"/>
          </a:p>
        </p:txBody>
      </p:sp>
      <p:sp>
        <p:nvSpPr>
          <p:cNvPr id="4" name="Explosion 2 3"/>
          <p:cNvSpPr/>
          <p:nvPr/>
        </p:nvSpPr>
        <p:spPr>
          <a:xfrm>
            <a:off x="1524000" y="3886200"/>
            <a:ext cx="2362200" cy="1066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Buy…Act Now!!!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lling Graffiti Wall Activity.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4063" t="13542" r="12500" b="12500"/>
          <a:stretch>
            <a:fillRect/>
          </a:stretch>
        </p:blipFill>
        <p:spPr bwMode="auto">
          <a:xfrm>
            <a:off x="457200" y="228600"/>
            <a:ext cx="8382000" cy="633108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ktkhaynes\AppData\Local\Microsoft\Windows\Temporary Internet Files\Content.IE5\PR16VB98\MC900431608[1].png"/>
          <p:cNvPicPr>
            <a:picLocks noChangeAspect="1" noChangeArrowheads="1"/>
          </p:cNvPicPr>
          <p:nvPr/>
        </p:nvPicPr>
        <p:blipFill>
          <a:blip r:embed="rId2" cstate="print"/>
          <a:srcRect/>
          <a:stretch>
            <a:fillRect/>
          </a:stretch>
        </p:blipFill>
        <p:spPr bwMode="auto">
          <a:xfrm flipH="1">
            <a:off x="4953000" y="3505200"/>
            <a:ext cx="838200" cy="762000"/>
          </a:xfrm>
          <a:prstGeom prst="rect">
            <a:avLst/>
          </a:prstGeom>
          <a:noFill/>
        </p:spPr>
      </p:pic>
      <p:pic>
        <p:nvPicPr>
          <p:cNvPr id="12" name="Picture 11" descr="newspaper.jpg"/>
          <p:cNvPicPr>
            <a:picLocks noChangeAspect="1"/>
          </p:cNvPicPr>
          <p:nvPr/>
        </p:nvPicPr>
        <p:blipFill>
          <a:blip r:embed="rId3" cstate="print"/>
          <a:stretch>
            <a:fillRect/>
          </a:stretch>
        </p:blipFill>
        <p:spPr>
          <a:xfrm>
            <a:off x="3124200" y="228600"/>
            <a:ext cx="1219200" cy="914400"/>
          </a:xfrm>
          <a:prstGeom prst="rect">
            <a:avLst/>
          </a:prstGeom>
        </p:spPr>
      </p:pic>
      <p:pic>
        <p:nvPicPr>
          <p:cNvPr id="1026" name="Picture 2" descr="C:\Users\ktkhaynes\AppData\Local\Microsoft\Windows\Temporary Internet Files\Content.IE5\PR16VB98\MC900434796[1].png"/>
          <p:cNvPicPr>
            <a:picLocks noChangeAspect="1" noChangeArrowheads="1"/>
          </p:cNvPicPr>
          <p:nvPr/>
        </p:nvPicPr>
        <p:blipFill>
          <a:blip r:embed="rId4" cstate="print"/>
          <a:srcRect/>
          <a:stretch>
            <a:fillRect/>
          </a:stretch>
        </p:blipFill>
        <p:spPr bwMode="auto">
          <a:xfrm>
            <a:off x="457200" y="228600"/>
            <a:ext cx="1066686" cy="1066686"/>
          </a:xfrm>
          <a:prstGeom prst="rect">
            <a:avLst/>
          </a:prstGeom>
          <a:noFill/>
        </p:spPr>
      </p:pic>
      <p:sp>
        <p:nvSpPr>
          <p:cNvPr id="2" name="Title 1"/>
          <p:cNvSpPr>
            <a:spLocks noGrp="1"/>
          </p:cNvSpPr>
          <p:nvPr>
            <p:ph type="ctrTitle"/>
          </p:nvPr>
        </p:nvSpPr>
        <p:spPr>
          <a:xfrm>
            <a:off x="457200" y="1676400"/>
            <a:ext cx="3810000" cy="1447799"/>
          </a:xfrm>
        </p:spPr>
        <p:txBody>
          <a:bodyPr>
            <a:normAutofit fontScale="90000"/>
          </a:bodyPr>
          <a:lstStyle/>
          <a:p>
            <a:pPr algn="l"/>
            <a:r>
              <a:rPr lang="en-US" sz="1800" dirty="0" smtClean="0"/>
              <a:t>     Make a list of your spelling words.  Then get a newspaper and for each spelling word highlight a word that has the same weekly focus sound and spelling.  Write it next to the spelling word it matches.</a:t>
            </a:r>
            <a:endParaRPr lang="en-US" sz="1800" dirty="0"/>
          </a:p>
        </p:txBody>
      </p:sp>
      <p:sp>
        <p:nvSpPr>
          <p:cNvPr id="3" name="Subtitle 2"/>
          <p:cNvSpPr>
            <a:spLocks noGrp="1"/>
          </p:cNvSpPr>
          <p:nvPr>
            <p:ph type="subTitle" idx="1"/>
          </p:nvPr>
        </p:nvSpPr>
        <p:spPr>
          <a:xfrm>
            <a:off x="5029200" y="228600"/>
            <a:ext cx="1143000" cy="533400"/>
          </a:xfrm>
        </p:spPr>
        <p:txBody>
          <a:bodyPr>
            <a:normAutofit lnSpcReduction="10000"/>
          </a:bodyPr>
          <a:lstStyle/>
          <a:p>
            <a:r>
              <a:rPr lang="en-US" dirty="0">
                <a:latin typeface="Action Is, Wide &amp; Diagonal JL" pitchFamily="2" charset="0"/>
              </a:rPr>
              <a:t>Tic</a:t>
            </a:r>
          </a:p>
        </p:txBody>
      </p:sp>
      <p:cxnSp>
        <p:nvCxnSpPr>
          <p:cNvPr id="5" name="Straight Connector 4"/>
          <p:cNvCxnSpPr/>
          <p:nvPr/>
        </p:nvCxnSpPr>
        <p:spPr>
          <a:xfrm rot="5400000">
            <a:off x="1485900" y="3543300"/>
            <a:ext cx="6172200"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04800" y="3429000"/>
            <a:ext cx="8610600" cy="0"/>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457200" y="304800"/>
            <a:ext cx="4038600" cy="1323439"/>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gie BareFoot" pitchFamily="2" charset="0"/>
              </a:rPr>
              <a:t>Word</a:t>
            </a:r>
          </a:p>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gie BareFoot" pitchFamily="2" charset="0"/>
              </a:rPr>
              <a:t> Scavenger Hunt</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gie BareFoot" pitchFamily="2" charset="0"/>
            </a:endParaRPr>
          </a:p>
        </p:txBody>
      </p:sp>
      <p:sp>
        <p:nvSpPr>
          <p:cNvPr id="13" name="Subtitle 2"/>
          <p:cNvSpPr txBox="1">
            <a:spLocks/>
          </p:cNvSpPr>
          <p:nvPr/>
        </p:nvSpPr>
        <p:spPr>
          <a:xfrm>
            <a:off x="6172200" y="609600"/>
            <a:ext cx="1066800" cy="5334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chemeClr val="tx1">
                    <a:tint val="75000"/>
                  </a:schemeClr>
                </a:solidFill>
                <a:effectLst/>
                <a:uLnTx/>
                <a:uFillTx/>
                <a:latin typeface="Action Is, Wide &amp; Diagonal JL" pitchFamily="2" charset="0"/>
                <a:ea typeface="+mn-ea"/>
                <a:cs typeface="+mn-cs"/>
              </a:rPr>
              <a:t>Tac</a:t>
            </a:r>
            <a:endParaRPr kumimoji="0" lang="en-US" sz="3200" b="0" i="0" u="none" strike="noStrike" kern="1200" cap="none" spc="0" normalizeH="0" baseline="0" noProof="0" dirty="0" smtClean="0">
              <a:ln>
                <a:noFill/>
              </a:ln>
              <a:solidFill>
                <a:schemeClr val="tx1">
                  <a:tint val="75000"/>
                </a:schemeClr>
              </a:solidFill>
              <a:effectLst/>
              <a:uLnTx/>
              <a:uFillTx/>
              <a:latin typeface="Action Is, Wide &amp; Diagonal JL" pitchFamily="2" charset="0"/>
              <a:ea typeface="+mn-ea"/>
              <a:cs typeface="+mn-cs"/>
            </a:endParaRPr>
          </a:p>
        </p:txBody>
      </p:sp>
      <p:sp>
        <p:nvSpPr>
          <p:cNvPr id="14" name="Subtitle 2"/>
          <p:cNvSpPr txBox="1">
            <a:spLocks/>
          </p:cNvSpPr>
          <p:nvPr/>
        </p:nvSpPr>
        <p:spPr>
          <a:xfrm>
            <a:off x="7315200" y="228600"/>
            <a:ext cx="1219200" cy="533400"/>
          </a:xfrm>
          <a:prstGeom prst="rect">
            <a:avLst/>
          </a:prstGeom>
        </p:spPr>
        <p:txBody>
          <a:bodyPr vert="horz" lIns="91440" tIns="45720" rIns="91440" bIns="45720" rtlCol="0">
            <a:normAutofit lnSpcReduction="10000"/>
          </a:bodyPr>
          <a:lstStyle/>
          <a:p>
            <a:pPr marR="0" lvl="0" algn="ctr" fontAlgn="auto">
              <a:lnSpc>
                <a:spcPct val="100000"/>
              </a:lnSpc>
              <a:spcBef>
                <a:spcPct val="20000"/>
              </a:spcBef>
              <a:spcAft>
                <a:spcPts val="0"/>
              </a:spcAft>
              <a:buClrTx/>
              <a:buSzTx/>
              <a:tabLst/>
              <a:defRPr/>
            </a:pPr>
            <a:r>
              <a:rPr lang="en-US" sz="3200" dirty="0">
                <a:solidFill>
                  <a:schemeClr val="tx1">
                    <a:tint val="75000"/>
                  </a:schemeClr>
                </a:solidFill>
                <a:latin typeface="Action Is, Wide &amp; Diagonal JL" pitchFamily="2" charset="0"/>
              </a:rPr>
              <a:t>Toe</a:t>
            </a:r>
          </a:p>
        </p:txBody>
      </p:sp>
      <p:cxnSp>
        <p:nvCxnSpPr>
          <p:cNvPr id="16" name="Straight Connector 15"/>
          <p:cNvCxnSpPr/>
          <p:nvPr/>
        </p:nvCxnSpPr>
        <p:spPr>
          <a:xfrm rot="5400000">
            <a:off x="5638800" y="7620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743700" y="8001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53000" y="6858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29200" y="11430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8200" y="1295400"/>
            <a:ext cx="4343400" cy="1815882"/>
          </a:xfrm>
          <a:prstGeom prst="rect">
            <a:avLst/>
          </a:prstGeom>
          <a:noFill/>
        </p:spPr>
        <p:txBody>
          <a:bodyPr wrap="square" rtlCol="0">
            <a:spAutoFit/>
          </a:bodyPr>
          <a:lstStyle/>
          <a:p>
            <a:r>
              <a:rPr lang="en-US" sz="1600" dirty="0" smtClean="0"/>
              <a:t>     On a blank sheet of paper make a Tic </a:t>
            </a:r>
            <a:r>
              <a:rPr lang="en-US" sz="1600" dirty="0" err="1" smtClean="0"/>
              <a:t>Tac</a:t>
            </a:r>
            <a:r>
              <a:rPr lang="en-US" sz="1600" dirty="0" smtClean="0"/>
              <a:t> Toe board. Write  a spelling word in every square. Make a flash card for each word. Find someone to play with. Shuffle the cards. Take turns drawing a card. Read &amp; spell your word out loud. Then, put your X or O in that square.  1</a:t>
            </a:r>
            <a:r>
              <a:rPr lang="en-US" sz="1600" baseline="30000" dirty="0" smtClean="0"/>
              <a:t>st</a:t>
            </a:r>
            <a:r>
              <a:rPr lang="en-US" sz="1600" dirty="0" smtClean="0"/>
              <a:t> three in a row wins. Have your partner sign &amp; turn in board.</a:t>
            </a:r>
            <a:endParaRPr lang="en-US" sz="1600" dirty="0"/>
          </a:p>
        </p:txBody>
      </p:sp>
      <p:sp>
        <p:nvSpPr>
          <p:cNvPr id="31" name="Rectangle 30"/>
          <p:cNvSpPr/>
          <p:nvPr/>
        </p:nvSpPr>
        <p:spPr>
          <a:xfrm>
            <a:off x="1371600" y="3352800"/>
            <a:ext cx="3200400" cy="646331"/>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Crossword Key</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8" name="Picture 4" descr="C:\Users\ktkhaynes\AppData\Local\Microsoft\Windows\Temporary Internet Files\Content.IE5\NMPS73D4\MC900153888[1].wmf"/>
          <p:cNvPicPr>
            <a:picLocks noChangeAspect="1" noChangeArrowheads="1"/>
          </p:cNvPicPr>
          <p:nvPr/>
        </p:nvPicPr>
        <p:blipFill>
          <a:blip r:embed="rId5" cstate="print"/>
          <a:srcRect/>
          <a:stretch>
            <a:fillRect/>
          </a:stretch>
        </p:blipFill>
        <p:spPr bwMode="auto">
          <a:xfrm>
            <a:off x="762000" y="3505201"/>
            <a:ext cx="653561" cy="617912"/>
          </a:xfrm>
          <a:prstGeom prst="rect">
            <a:avLst/>
          </a:prstGeom>
          <a:noFill/>
        </p:spPr>
      </p:pic>
      <p:sp>
        <p:nvSpPr>
          <p:cNvPr id="34" name="TextBox 33"/>
          <p:cNvSpPr txBox="1"/>
          <p:nvPr/>
        </p:nvSpPr>
        <p:spPr>
          <a:xfrm>
            <a:off x="381000" y="4038600"/>
            <a:ext cx="4114800" cy="2616101"/>
          </a:xfrm>
          <a:prstGeom prst="rect">
            <a:avLst/>
          </a:prstGeom>
          <a:noFill/>
        </p:spPr>
        <p:txBody>
          <a:bodyPr wrap="square" rtlCol="0">
            <a:spAutoFit/>
          </a:bodyPr>
          <a:lstStyle/>
          <a:p>
            <a:r>
              <a:rPr lang="en-US" sz="1600" dirty="0" smtClean="0"/>
              <a:t>     Get a crossword grid from the teacher.  Start with two of your spelling words that have a letter in common and decide how to “cross” them by writing one vertical and one horizontal, so the words share a letter where they intersect. Continue adding spelling words. Then create your clues.  For bonus pts create a blank version of your crossword and challenge someone (family or friend)</a:t>
            </a:r>
            <a:r>
              <a:rPr lang="en-US" dirty="0" smtClean="0"/>
              <a:t>. Have them sign it once finished and turn in with your key.</a:t>
            </a:r>
            <a:endParaRPr lang="en-US" dirty="0"/>
          </a:p>
        </p:txBody>
      </p:sp>
      <p:sp>
        <p:nvSpPr>
          <p:cNvPr id="35" name="Rectangle 34"/>
          <p:cNvSpPr/>
          <p:nvPr/>
        </p:nvSpPr>
        <p:spPr>
          <a:xfrm>
            <a:off x="5410200" y="3505200"/>
            <a:ext cx="2892202" cy="707886"/>
          </a:xfrm>
          <a:prstGeom prst="rect">
            <a:avLst/>
          </a:prstGeom>
          <a:noFill/>
        </p:spPr>
        <p:txBody>
          <a:bodyPr wrap="none" lIns="91440" tIns="45720" rIns="91440" bIns="45720">
            <a:spAutoFit/>
          </a:bodyPr>
          <a:lstStyle/>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Word Search</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7" name="TextBox 36"/>
          <p:cNvSpPr txBox="1"/>
          <p:nvPr/>
        </p:nvSpPr>
        <p:spPr>
          <a:xfrm>
            <a:off x="4724400" y="4191000"/>
            <a:ext cx="4191000" cy="2308324"/>
          </a:xfrm>
          <a:prstGeom prst="rect">
            <a:avLst/>
          </a:prstGeom>
          <a:noFill/>
        </p:spPr>
        <p:txBody>
          <a:bodyPr wrap="square" rtlCol="0">
            <a:spAutoFit/>
          </a:bodyPr>
          <a:lstStyle/>
          <a:p>
            <a:r>
              <a:rPr lang="en-US" dirty="0" smtClean="0"/>
              <a:t>Create your own word search.  Get a word sear grid from the teacher. First, make a search list at the bottom.  Next start writing your spelling words diagonally, horizontally, and vertically.  Then, fill in all leftover boxes with random letters.  For bonus points have someone complete and sign your word search before turning 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425</Words>
  <Application>Microsoft Office PowerPoint</Application>
  <PresentationFormat>On-screen Show (4:3)</PresentationFormat>
  <Paragraphs>22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Make a list of your spelling words.  Then get a newspaper and for each spelling word highlight a word that has the same weekly focus sound and spelling.  Write it next to the spelling word it matches.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IPCISD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profile</dc:creator>
  <cp:lastModifiedBy>Windows User</cp:lastModifiedBy>
  <cp:revision>7</cp:revision>
  <cp:lastPrinted>2013-09-30T17:06:57Z</cp:lastPrinted>
  <dcterms:created xsi:type="dcterms:W3CDTF">2010-08-31T15:04:02Z</dcterms:created>
  <dcterms:modified xsi:type="dcterms:W3CDTF">2013-09-30T17:25:10Z</dcterms:modified>
</cp:coreProperties>
</file>